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officedocument.presentationml.printerSettings" Extension="bin"/>
  <Default ContentType="image/png" Extension="png"/>
  <Default ContentType="image/jpeg" Extension="jpg"/>
  <Default ContentType="application/vnd.openxmlformats-package.relationships+xml" Extension="rels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595" autoAdjust="0"/>
  </p:normalViewPr>
  <p:slideViewPr>
    <p:cSldViewPr snapToGrid="0" snapToObjects="1">
      <p:cViewPr varScale="1">
        <p:scale>
          <a:sx n="92" d="100"/>
          <a:sy n="92" d="100"/>
        </p:scale>
        <p:origin x="-14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C728D-2355-B144-A7CE-92F284674DBA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522D3-96D6-4F48-AC05-1BA2CD5A899F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33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htnyty6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522D3-96D6-4F48-AC05-1BA2CD5A899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427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522D3-96D6-4F48-AC05-1BA2CD5A899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39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522D3-96D6-4F48-AC05-1BA2CD5A899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938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522D3-96D6-4F48-AC05-1BA2CD5A899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81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101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459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963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75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31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68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71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273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70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87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64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D550-5CF3-0F49-8F56-7BD2C57410D3}" type="datetimeFigureOut">
              <a:rPr lang="pl-PL" smtClean="0"/>
              <a:t>19.12.21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1588A-EACF-664D-9719-78E2F3B8BF25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793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2.png"/><Relationship Id="rId5" Type="http://schemas.openxmlformats.org/officeDocument/2006/relationships/image" Target="../media/image13.jpg"/><Relationship Id="rId6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jpg"/><Relationship Id="rId5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4" Type="http://schemas.openxmlformats.org/officeDocument/2006/relationships/image" Target="../media/image21.jp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jpeg"/><Relationship Id="rId5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holidays-3032620_19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7381" y="1061646"/>
            <a:ext cx="8251042" cy="322896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pl-PL" sz="4800" dirty="0" smtClean="0">
                <a:solidFill>
                  <a:schemeClr val="bg1"/>
                </a:solidFill>
                <a:latin typeface="Apple Chancery"/>
                <a:cs typeface="Apple Chancery"/>
              </a:rPr>
              <a:t>Tradycje </a:t>
            </a:r>
            <a:br>
              <a:rPr lang="pl-PL" sz="4800" dirty="0" smtClean="0">
                <a:solidFill>
                  <a:schemeClr val="bg1"/>
                </a:solidFill>
                <a:latin typeface="Apple Chancery"/>
                <a:cs typeface="Apple Chancery"/>
              </a:rPr>
            </a:br>
            <a:r>
              <a:rPr lang="pl-PL" sz="4800" dirty="0" smtClean="0">
                <a:solidFill>
                  <a:schemeClr val="bg1"/>
                </a:solidFill>
                <a:latin typeface="Apple Chancery"/>
                <a:cs typeface="Apple Chancery"/>
              </a:rPr>
              <a:t>Świąt Bożego Narodzenia</a:t>
            </a:r>
            <a:br>
              <a:rPr lang="pl-PL" sz="4800" dirty="0" smtClean="0">
                <a:solidFill>
                  <a:schemeClr val="bg1"/>
                </a:solidFill>
                <a:latin typeface="Apple Chancery"/>
                <a:cs typeface="Apple Chancery"/>
              </a:rPr>
            </a:br>
            <a:r>
              <a:rPr lang="pl-PL" sz="4800" dirty="0" smtClean="0">
                <a:solidFill>
                  <a:schemeClr val="bg1"/>
                </a:solidFill>
                <a:latin typeface="Apple Chancery"/>
                <a:cs typeface="Apple Chancery"/>
              </a:rPr>
              <a:t>na świecie</a:t>
            </a:r>
            <a:endParaRPr lang="pl-PL" sz="4800" dirty="0">
              <a:solidFill>
                <a:schemeClr val="bg1"/>
              </a:solidFill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2337492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:circle/>
      </p:transition>
    </mc:Choice>
    <mc:Fallback>
      <p:transition xmlns:p14="http://schemas.microsoft.com/office/powerpoint/2010/main" spd="slow" advTm="2000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62" y="70252"/>
            <a:ext cx="8229600" cy="1143000"/>
          </a:xfrm>
        </p:spPr>
        <p:txBody>
          <a:bodyPr/>
          <a:lstStyle/>
          <a:p>
            <a:r>
              <a:rPr lang="pl-PL" dirty="0" smtClean="0"/>
              <a:t>Polska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65656" y="1723054"/>
            <a:ext cx="8578715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Tradycje i zwyczaje bożonarodzeniowe w Polsce są podobne w większości regionów naszego </a:t>
            </a:r>
            <a:r>
              <a:rPr lang="pl-PL" dirty="0" smtClean="0"/>
              <a:t>kraju</a:t>
            </a:r>
            <a:r>
              <a:rPr lang="pl-PL" dirty="0" smtClean="0"/>
              <a:t>. </a:t>
            </a:r>
            <a:r>
              <a:rPr lang="pl-PL" dirty="0"/>
              <a:t>Chyba nikt nie wyobraża sobie świąt bez pięknie przystrojonej choinki z mnóstwem światełek, śpiewania kolęd, dzielenia się opłatkiem. Wyjątkowo atrakcyjne tradycje świąteczne dla dzieci to oczekiwanie, aż na niebie pojawi się pierwsza gwiazdka i otrzymywanie prezentów w wigilijny wieczór. </a:t>
            </a:r>
            <a:r>
              <a:rPr lang="pl-PL" dirty="0" smtClean="0"/>
              <a:t>Zobaczmy jak ludzie w innych krajach obchodzą Święta Bożego Narodzenia!</a:t>
            </a:r>
            <a:endParaRPr lang="pl-PL" dirty="0"/>
          </a:p>
        </p:txBody>
      </p:sp>
      <p:pic>
        <p:nvPicPr>
          <p:cNvPr id="5" name="Obraz 4" descr="250px-Flag_of_Poland_(normative)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7" y="138057"/>
            <a:ext cx="1644530" cy="1026186"/>
          </a:xfrm>
          <a:prstGeom prst="rect">
            <a:avLst/>
          </a:prstGeom>
        </p:spPr>
      </p:pic>
      <p:pic>
        <p:nvPicPr>
          <p:cNvPr id="10" name="Obraz 9" descr="tradycja-choinki-czy-tradycja-ubierania-choinki-to-poganski-zwyczaj-2464066-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65" y="3465817"/>
            <a:ext cx="3460542" cy="25954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az 10" descr="Unknown-1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235" y="3733107"/>
            <a:ext cx="4027984" cy="20267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az 11" descr="prezenty-jaguar-e1579089983896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886" y="175196"/>
            <a:ext cx="3067333" cy="1584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Obraz 12" descr="z19393606V-1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781" y="5077022"/>
            <a:ext cx="2904316" cy="17595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85885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00"/>
    </mc:Choice>
    <mc:Fallback>
      <p:transition xmlns:p14="http://schemas.microsoft.com/office/powerpoint/2010/main" spd="slow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4939" y="104248"/>
            <a:ext cx="5204122" cy="1143000"/>
          </a:xfrm>
        </p:spPr>
        <p:txBody>
          <a:bodyPr/>
          <a:lstStyle/>
          <a:p>
            <a:r>
              <a:rPr dirty="0" lang="pl-PL" smtClean="0"/>
              <a:t>Norwegia</a:t>
            </a:r>
            <a:endParaRPr dirty="0" lang="pl-PL"/>
          </a:p>
        </p:txBody>
      </p:sp>
      <p:pic>
        <p:nvPicPr>
          <p:cNvPr descr="norway-162381_1280.png" id="4" name="Symbol zastępczy zawartości 3"/>
          <p:cNvPicPr>
            <a:picLocks noChangeAspect="1"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"/>
          <a:stretch>
            <a:fillRect/>
          </a:stretch>
        </p:blipFill>
        <p:spPr>
          <a:xfrm>
            <a:off x="80859" y="104248"/>
            <a:ext cx="2073226" cy="1140194"/>
          </a:xfrm>
        </p:spPr>
      </p:pic>
      <p:sp>
        <p:nvSpPr>
          <p:cNvPr id="5" name="PoleTekstowe 4"/>
          <p:cNvSpPr txBox="1"/>
          <p:nvPr/>
        </p:nvSpPr>
        <p:spPr>
          <a:xfrm>
            <a:off x="232328" y="1347583"/>
            <a:ext cx="6582596" cy="120032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typeface="Arial"/>
              <a:buChar char="•"/>
            </a:pPr>
            <a:r>
              <a:rPr dirty="0" lang="pl-PL" smtClean="0"/>
              <a:t>W Norwegii w Wigilię je się głównie mięso. Nie ma tu tradycji 12 potraw, za to w wielu domach na wigilijnym stole pojawia się 7 rodzajów świątecznych ciast!  </a:t>
            </a:r>
          </a:p>
          <a:p>
            <a:pPr indent="-285750" marL="285750">
              <a:buFont typeface="Arial"/>
              <a:buChar char="•"/>
            </a:pPr>
            <a:endParaRPr dirty="0" lang="pl-PL"/>
          </a:p>
        </p:txBody>
      </p:sp>
      <p:pic>
        <p:nvPicPr>
          <p:cNvPr descr="piernikowa-chatka.jpg"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549" y="5297427"/>
            <a:ext cx="2247230" cy="1349751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2154085" y="2979806"/>
            <a:ext cx="6536129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typeface="Arial"/>
              <a:buChar char="•"/>
            </a:pPr>
            <a:r>
              <a:rPr dirty="0" lang="pl-PL" smtClean="0"/>
              <a:t>Za dostarczanie </a:t>
            </a:r>
            <a:r>
              <a:rPr dirty="0" lang="pl-PL"/>
              <a:t>prezentów </a:t>
            </a:r>
            <a:r>
              <a:rPr dirty="0" lang="pl-PL" smtClean="0"/>
              <a:t>odpowiada </a:t>
            </a:r>
            <a:r>
              <a:rPr dirty="0" err="1" lang="pl-PL"/>
              <a:t>J</a:t>
            </a:r>
            <a:r>
              <a:rPr dirty="0" err="1" i="1" lang="pl-PL"/>
              <a:t>ulennisen</a:t>
            </a:r>
            <a:r>
              <a:rPr dirty="0" lang="pl-PL"/>
              <a:t> – </a:t>
            </a:r>
            <a:r>
              <a:rPr dirty="0" lang="pl-PL" smtClean="0"/>
              <a:t>długobrody skrzat, który mieszka w domu. Wierząc </a:t>
            </a:r>
            <a:r>
              <a:rPr dirty="0" lang="pl-PL"/>
              <a:t>w obecność </a:t>
            </a:r>
            <a:r>
              <a:rPr dirty="0" err="1" i="1" lang="pl-PL"/>
              <a:t>Julennisen</a:t>
            </a:r>
            <a:r>
              <a:rPr dirty="0" lang="pl-PL"/>
              <a:t> Norwegowie stawiają jego podobiznę w dekorowanych na święta </a:t>
            </a:r>
            <a:r>
              <a:rPr dirty="0" lang="pl-PL" smtClean="0"/>
              <a:t>domach. </a:t>
            </a:r>
            <a:r>
              <a:rPr dirty="0" lang="pl-PL"/>
              <a:t>A w Wigilię koniecznie trzeba poczęstować go miseczką puddingu ryżowego. Bo jak skrzat będzie najedzony, będzie miał dobry humor i przyniesie </a:t>
            </a:r>
            <a:r>
              <a:rPr dirty="0" lang="pl-PL" smtClean="0"/>
              <a:t>prezenty. 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87210" y="5297427"/>
            <a:ext cx="62418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typeface="Arial"/>
              <a:buChar char="•"/>
            </a:pPr>
            <a:r>
              <a:rPr dirty="0" lang="pl-PL"/>
              <a:t>W wielu domach rodziny wspólnie budują piernikowe domki, ozdobione różnokolorowymi </a:t>
            </a:r>
            <a:r>
              <a:rPr dirty="0" lang="pl-PL" smtClean="0"/>
              <a:t>cukierkami. </a:t>
            </a:r>
            <a:endParaRPr dirty="0" lang="pl-PL"/>
          </a:p>
        </p:txBody>
      </p:sp>
      <p:pic>
        <p:nvPicPr>
          <p:cNvPr descr="Unknown.jpg" id="11" name="Obraz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93" y="2452784"/>
            <a:ext cx="1875292" cy="2663314"/>
          </a:xfrm>
          <a:prstGeom prst="rect">
            <a:avLst/>
          </a:prstGeom>
        </p:spPr>
      </p:pic>
      <p:pic>
        <p:nvPicPr>
          <p:cNvPr descr="s_topTEMP425x425-3547.jpg" id="13" name="Obraz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156" y="104248"/>
            <a:ext cx="2076623" cy="265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453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advTm="15000" p14:dur="2000" spd="slow"/>
    </mc:Choice>
    <mc:Fallback>
      <p:transition xmlns:p14="http://schemas.microsoft.com/office/powerpoint/2010/main" advTm="15000" spd="slow"/>
    </mc:Fallback>
  </mc:AlternateContent>
  <p:timing>
    <p:tnLst>
      <p:par>
        <p:cTn xmlns:p14="http://schemas.microsoft.com/office/powerpoint/2010/main"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seasoncake_xmas2020-main-660x38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12" y="4352330"/>
            <a:ext cx="4283804" cy="2320709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Japonia</a:t>
            </a:r>
            <a:endParaRPr lang="pl-PL" dirty="0"/>
          </a:p>
        </p:txBody>
      </p:sp>
      <p:pic>
        <p:nvPicPr>
          <p:cNvPr id="7" name="Obraz 6" descr="Unknow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72" y="106203"/>
            <a:ext cx="1849852" cy="1224634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21072" y="2414390"/>
            <a:ext cx="6331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 smtClean="0"/>
              <a:t>Boże </a:t>
            </a:r>
            <a:r>
              <a:rPr lang="pl-PL" dirty="0"/>
              <a:t>Narodzenie </a:t>
            </a:r>
            <a:r>
              <a:rPr lang="pl-PL" dirty="0" smtClean="0"/>
              <a:t>jest w Japonii uznawane </a:t>
            </a:r>
            <a:r>
              <a:rPr lang="pl-PL" dirty="0"/>
              <a:t>za święto </a:t>
            </a:r>
            <a:r>
              <a:rPr lang="pl-PL" dirty="0" smtClean="0"/>
              <a:t>zakochanych. Panowie </a:t>
            </a:r>
            <a:r>
              <a:rPr lang="pl-PL" dirty="0"/>
              <a:t>zapraszają swoje partnerki na kolację do dobrej restauracji i obdarowują je prezentami. </a:t>
            </a:r>
            <a:endParaRPr lang="pl-PL" dirty="0"/>
          </a:p>
        </p:txBody>
      </p:sp>
      <p:pic>
        <p:nvPicPr>
          <p:cNvPr id="9" name="Obraz 8" descr="110941_origina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52" y="188619"/>
            <a:ext cx="2846764" cy="189908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121072" y="1417638"/>
            <a:ext cx="60593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Japońskie święta są obchodzone w zupełnie inny sposób niż na zachodzie – nie mają religijnego wydźwięku, a Boże Narodzenie jest normalnym dniem pracy.</a:t>
            </a:r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121072" y="4888934"/>
            <a:ext cx="4281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Inną świąteczną tradycją, której nie znajdziemy nigdzie indziej jest  zwyczaj zajadania się w Wigilię… kurczakami. Najlepiej z KFC.</a:t>
            </a:r>
            <a:endParaRPr lang="pl-PL" dirty="0"/>
          </a:p>
        </p:txBody>
      </p:sp>
      <p:pic>
        <p:nvPicPr>
          <p:cNvPr id="15" name="Obraz 14" descr="cbfc4cce20be6b32e82d728ec70837ac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140" y="2184793"/>
            <a:ext cx="2474729" cy="2107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Prostokąt 15"/>
          <p:cNvSpPr/>
          <p:nvPr/>
        </p:nvSpPr>
        <p:spPr>
          <a:xfrm>
            <a:off x="121072" y="358799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Tym, na co najbardziej czekają japońskie dzieci </a:t>
            </a:r>
            <a:r>
              <a:rPr lang="pl-PL" dirty="0" smtClean="0"/>
              <a:t>w </a:t>
            </a:r>
            <a:r>
              <a:rPr lang="pl-PL" dirty="0"/>
              <a:t>Wigilię, jest bogato przyozdobiony tort z bitą śmietaną i truskawkami, zwany </a:t>
            </a:r>
            <a:r>
              <a:rPr lang="pl-PL" dirty="0" err="1"/>
              <a:t>kurisumasu</a:t>
            </a:r>
            <a:r>
              <a:rPr lang="pl-PL" dirty="0"/>
              <a:t> </a:t>
            </a:r>
            <a:r>
              <a:rPr lang="pl-PL" dirty="0" err="1"/>
              <a:t>keeki</a:t>
            </a:r>
            <a:r>
              <a:rPr lang="pl-PL" dirty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271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00"/>
    </mc:Choice>
    <mc:Fallback>
      <p:transition xmlns:p14="http://schemas.microsoft.com/office/powerpoint/2010/main" spd="slow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379" y="2518262"/>
            <a:ext cx="3474840" cy="347484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4150" y="109100"/>
            <a:ext cx="4210569" cy="1143000"/>
          </a:xfrm>
        </p:spPr>
        <p:txBody>
          <a:bodyPr/>
          <a:lstStyle/>
          <a:p>
            <a:r>
              <a:rPr lang="pl-PL" dirty="0" smtClean="0"/>
              <a:t>Niemcy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44706" y="1701133"/>
            <a:ext cx="66500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 smtClean="0"/>
              <a:t>Wigilia to nie uroczysta </a:t>
            </a:r>
            <a:r>
              <a:rPr lang="pl-PL" dirty="0"/>
              <a:t>kolacja, podczas której spożywa się pieczołowicie przygotowane dania postne, a szybki posiłek, podczas którego podaje się sałatkę ziemniaczaną i pieczone kiełbaski. </a:t>
            </a:r>
          </a:p>
        </p:txBody>
      </p:sp>
      <p:sp>
        <p:nvSpPr>
          <p:cNvPr id="7" name="Prostokąt 6"/>
          <p:cNvSpPr/>
          <p:nvPr/>
        </p:nvSpPr>
        <p:spPr>
          <a:xfrm>
            <a:off x="144706" y="405278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 smtClean="0"/>
              <a:t>Na choince wiesza się bombki w kształcie ogórków! Tradycja mówi</a:t>
            </a:r>
            <a:r>
              <a:rPr lang="pl-PL" dirty="0"/>
              <a:t>, że temu, kto pierwszy wypatrzy zielonego </a:t>
            </a:r>
            <a:r>
              <a:rPr lang="pl-PL" dirty="0" smtClean="0"/>
              <a:t>ogórka </a:t>
            </a:r>
            <a:r>
              <a:rPr lang="pl-PL" dirty="0"/>
              <a:t>na drzewku przysługuje prawo do dodatkowego </a:t>
            </a:r>
            <a:r>
              <a:rPr lang="pl-PL" dirty="0" smtClean="0"/>
              <a:t>prezentu.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44706" y="2843768"/>
            <a:ext cx="53582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Choinka, kalendarz adwentowy, wieniec adwentowy, jarmarki świąteczne – wszystkie te rzeczy pochodzą z tradycji niemieckiej i stamtąd właśnie przybyły do Polski.</a:t>
            </a:r>
          </a:p>
        </p:txBody>
      </p:sp>
      <p:pic>
        <p:nvPicPr>
          <p:cNvPr id="3" name="Obraz 2" descr="Unknown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9" y="66151"/>
            <a:ext cx="2051559" cy="1058384"/>
          </a:xfrm>
          <a:prstGeom prst="rect">
            <a:avLst/>
          </a:prstGeom>
        </p:spPr>
      </p:pic>
      <p:pic>
        <p:nvPicPr>
          <p:cNvPr id="5" name="Obraz 4" descr="z27846581Q,Potrawy-wigilijne-w-Niemczech--czyli-co-trafia-na-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964" y="907376"/>
            <a:ext cx="1840978" cy="2761467"/>
          </a:xfrm>
          <a:prstGeom prst="rect">
            <a:avLst/>
          </a:prstGeom>
        </p:spPr>
      </p:pic>
      <p:pic>
        <p:nvPicPr>
          <p:cNvPr id="9" name="Obraz 8" descr="ogorek-niemcy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31" y="4245934"/>
            <a:ext cx="1892696" cy="189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80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00"/>
    </mc:Choice>
    <mc:Fallback>
      <p:transition xmlns:p14="http://schemas.microsoft.com/office/powerpoint/2010/main" spd="slow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233" y="3995564"/>
            <a:ext cx="3048147" cy="2540122"/>
          </a:xfrm>
          <a:prstGeom prst="rect">
            <a:avLst/>
          </a:prstGeom>
        </p:spPr>
      </p:pic>
      <p:pic>
        <p:nvPicPr>
          <p:cNvPr id="11" name="Obraz 10" descr="images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060" y="2345708"/>
            <a:ext cx="1900253" cy="1583544"/>
          </a:xfrm>
          <a:prstGeom prst="snip2DiagRect">
            <a:avLst/>
          </a:prstGeom>
        </p:spPr>
      </p:pic>
      <p:pic>
        <p:nvPicPr>
          <p:cNvPr id="10" name="Obraz 9" descr="Czech-Republic-Christmas-Traditions-around-the-worl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305" y="38715"/>
            <a:ext cx="3522008" cy="2350940"/>
          </a:xfrm>
          <a:prstGeom prst="ellipse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7629" y="-27436"/>
            <a:ext cx="5000264" cy="1143000"/>
          </a:xfrm>
        </p:spPr>
        <p:txBody>
          <a:bodyPr/>
          <a:lstStyle/>
          <a:p>
            <a:r>
              <a:rPr lang="pl-PL" dirty="0" smtClean="0"/>
              <a:t>Czechy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26497" y="1602969"/>
            <a:ext cx="5918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Do tradycji wigilijnych należy wróżenie (lanie ołowiu, przekrajanie jabłka, rzucanie butem w drzwi przez panny na wydaniu)</a:t>
            </a:r>
          </a:p>
        </p:txBody>
      </p:sp>
      <p:sp>
        <p:nvSpPr>
          <p:cNvPr id="7" name="Prostokąt 6"/>
          <p:cNvSpPr/>
          <p:nvPr/>
        </p:nvSpPr>
        <p:spPr>
          <a:xfrm>
            <a:off x="126497" y="3995564"/>
            <a:ext cx="6186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Wieloletnią tradycją, bez której Czesi nie wyobrażają sobie świąt Bożego Narodzenia, są bajki wyświetlane przez wszystkie czeskie stacje telewizyjne w wieczór wigilijny.</a:t>
            </a:r>
          </a:p>
        </p:txBody>
      </p:sp>
      <p:pic>
        <p:nvPicPr>
          <p:cNvPr id="9" name="Obraz 8" descr="Unknown-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" y="79380"/>
            <a:ext cx="1600613" cy="1084664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>
          <a:xfrm>
            <a:off x="126496" y="2809437"/>
            <a:ext cx="74268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W Czechach prezenty pod choinką zostawia Dzieciątko, czyli </a:t>
            </a:r>
            <a:r>
              <a:rPr lang="pl-PL" i="1" dirty="0" err="1"/>
              <a:t>Ježíšek</a:t>
            </a:r>
            <a:r>
              <a:rPr lang="pl-PL" dirty="0"/>
              <a:t>. </a:t>
            </a:r>
          </a:p>
          <a:p>
            <a:r>
              <a:rPr lang="pl-PL" dirty="0"/>
              <a:t> </a:t>
            </a:r>
            <a:r>
              <a:rPr lang="pl-PL" dirty="0" smtClean="0"/>
              <a:t>    Po </a:t>
            </a:r>
            <a:r>
              <a:rPr lang="pl-PL" dirty="0"/>
              <a:t>kolacji </a:t>
            </a:r>
            <a:r>
              <a:rPr lang="pl-PL" dirty="0" smtClean="0"/>
              <a:t>wigilijnej</a:t>
            </a:r>
            <a:r>
              <a:rPr lang="pl-PL" dirty="0"/>
              <a:t> </a:t>
            </a:r>
            <a:r>
              <a:rPr lang="pl-PL" dirty="0" smtClean="0"/>
              <a:t>zapala się świeczki </a:t>
            </a:r>
            <a:r>
              <a:rPr lang="pl-PL" dirty="0"/>
              <a:t>i zimne ognie na choince. </a:t>
            </a:r>
            <a:r>
              <a:rPr lang="pl-PL" dirty="0" smtClean="0"/>
              <a:t>       </a:t>
            </a:r>
          </a:p>
          <a:p>
            <a:r>
              <a:rPr lang="pl-PL" dirty="0" smtClean="0"/>
              <a:t>     Potem </a:t>
            </a:r>
            <a:r>
              <a:rPr lang="pl-PL" dirty="0"/>
              <a:t>nagle dzwoni dzwoneczek. To znak, że Jezusek </a:t>
            </a:r>
            <a:r>
              <a:rPr lang="pl-PL" dirty="0" smtClean="0"/>
              <a:t>przyniósł prezenty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2633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00"/>
    </mc:Choice>
    <mc:Fallback>
      <p:transition xmlns:p14="http://schemas.microsoft.com/office/powerpoint/2010/main" spd="slow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 descr="Unknown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889" y="2479311"/>
            <a:ext cx="2882900" cy="28194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038"/>
            <a:ext cx="8229600" cy="1143000"/>
          </a:xfrm>
        </p:spPr>
        <p:txBody>
          <a:bodyPr/>
          <a:lstStyle/>
          <a:p>
            <a:r>
              <a:rPr lang="pl-PL" dirty="0" smtClean="0"/>
              <a:t>Australia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94281" y="1428281"/>
            <a:ext cx="5989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Boże Narodzenie </a:t>
            </a:r>
            <a:r>
              <a:rPr lang="pl-PL" dirty="0" smtClean="0"/>
              <a:t>w Australii obchodzi się</a:t>
            </a:r>
            <a:r>
              <a:rPr lang="pl-PL" dirty="0" smtClean="0"/>
              <a:t> </a:t>
            </a:r>
            <a:r>
              <a:rPr lang="pl-PL" dirty="0"/>
              <a:t>w samym środku </a:t>
            </a:r>
            <a:r>
              <a:rPr lang="pl-PL" dirty="0" smtClean="0"/>
              <a:t>lata</a:t>
            </a:r>
            <a:r>
              <a:rPr lang="pl-PL" dirty="0"/>
              <a:t>, które </a:t>
            </a:r>
            <a:r>
              <a:rPr lang="pl-PL" dirty="0" smtClean="0"/>
              <a:t>trwa tam </a:t>
            </a:r>
            <a:r>
              <a:rPr lang="pl-PL" dirty="0"/>
              <a:t>od grudnia do lutego. </a:t>
            </a:r>
          </a:p>
        </p:txBody>
      </p:sp>
      <p:sp>
        <p:nvSpPr>
          <p:cNvPr id="5" name="Prostokąt 4"/>
          <p:cNvSpPr/>
          <p:nvPr/>
        </p:nvSpPr>
        <p:spPr>
          <a:xfrm>
            <a:off x="294280" y="2277979"/>
            <a:ext cx="49611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/>
              <a:t>Mikołaj przybywa do australijskich </a:t>
            </a:r>
            <a:r>
              <a:rPr lang="pl-PL" dirty="0" smtClean="0"/>
              <a:t>dzieci </a:t>
            </a:r>
            <a:r>
              <a:rPr lang="pl-PL" dirty="0"/>
              <a:t>na desce </a:t>
            </a:r>
            <a:r>
              <a:rPr lang="pl-PL" dirty="0" smtClean="0"/>
              <a:t>surfingowej, </a:t>
            </a:r>
            <a:r>
              <a:rPr lang="pl-PL" dirty="0"/>
              <a:t>a w zaprzęgu ma delfiny lub </a:t>
            </a:r>
            <a:r>
              <a:rPr lang="pl-PL" dirty="0" smtClean="0"/>
              <a:t>kangury, a </a:t>
            </a:r>
            <a:r>
              <a:rPr lang="pl-PL" dirty="0"/>
              <a:t>do tego wszystkiego </a:t>
            </a:r>
            <a:r>
              <a:rPr lang="pl-PL" dirty="0" smtClean="0"/>
              <a:t>jest ubrany w </a:t>
            </a:r>
            <a:r>
              <a:rPr lang="pl-PL" dirty="0" err="1" smtClean="0"/>
              <a:t>shorty</a:t>
            </a:r>
            <a:r>
              <a:rPr lang="pl-PL" dirty="0"/>
              <a:t>, koszulkę z krótkim rękawem i </a:t>
            </a:r>
            <a:r>
              <a:rPr lang="pl-PL" dirty="0" smtClean="0"/>
              <a:t>obowiązkowo - </a:t>
            </a:r>
            <a:r>
              <a:rPr lang="pl-PL" dirty="0" smtClean="0"/>
              <a:t>klapki!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94281" y="3889011"/>
            <a:ext cx="68357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dirty="0" smtClean="0"/>
              <a:t>Australijczycy ozdabiają domy światełkami </a:t>
            </a:r>
            <a:r>
              <a:rPr lang="pl-PL" dirty="0"/>
              <a:t>na wszelkie możliwe </a:t>
            </a:r>
            <a:r>
              <a:rPr lang="pl-PL" dirty="0" smtClean="0"/>
              <a:t>sposoby</a:t>
            </a:r>
            <a:r>
              <a:rPr lang="pl-PL" dirty="0"/>
              <a:t>. Tradycją jest zwiedzanie ulic i wybieranie najlepiej przyozdobionego domu w okolicy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8" name="Obraz 7" descr="Unknown-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4" y="66150"/>
            <a:ext cx="2023916" cy="1048808"/>
          </a:xfrm>
          <a:prstGeom prst="rect">
            <a:avLst/>
          </a:prstGeom>
        </p:spPr>
      </p:pic>
      <p:pic>
        <p:nvPicPr>
          <p:cNvPr id="9" name="Obraz 8" descr="Unknown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25" y="423380"/>
            <a:ext cx="3087727" cy="1924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Obraz 2" descr="oswietlony-dom-i-ogrod-na-swiet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53" y="4540565"/>
            <a:ext cx="3566380" cy="23174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4517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00"/>
    </mc:Choice>
    <mc:Fallback>
      <p:transition xmlns:p14="http://schemas.microsoft.com/office/powerpoint/2010/main" spd="slow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holidays-3032620_19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39" y="0"/>
            <a:ext cx="9302739" cy="709491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84713" y="1510843"/>
            <a:ext cx="7743710" cy="2643316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pl-PL" sz="4800" dirty="0" smtClean="0">
                <a:solidFill>
                  <a:schemeClr val="bg1"/>
                </a:solidFill>
                <a:latin typeface="Apple Chancery"/>
                <a:cs typeface="Apple Chancery"/>
              </a:rPr>
              <a:t>Wesołych Świąt!</a:t>
            </a:r>
            <a:endParaRPr lang="pl-PL" sz="4800" dirty="0">
              <a:solidFill>
                <a:schemeClr val="bg1"/>
              </a:solidFill>
              <a:latin typeface="Apple Chancery"/>
              <a:cs typeface="Apple Chancery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980986" y="5640531"/>
            <a:ext cx="31242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Apple Chancery"/>
                <a:cs typeface="Apple Chancery"/>
              </a:rPr>
              <a:t>Merry</a:t>
            </a:r>
            <a:r>
              <a:rPr lang="en-US" sz="2800" dirty="0">
                <a:latin typeface="Apple Chancery"/>
                <a:cs typeface="Apple Chancery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Apple Chancery"/>
                <a:cs typeface="Apple Chancery"/>
              </a:rPr>
              <a:t>Christmas</a:t>
            </a:r>
            <a:endParaRPr lang="pl-PL" sz="2800" dirty="0">
              <a:latin typeface="Apple Chancery"/>
              <a:cs typeface="Apple Chancery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963452" y="1376327"/>
            <a:ext cx="2861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FFFFFF"/>
                </a:solidFill>
                <a:latin typeface="Apple Chancery"/>
                <a:cs typeface="Apple Chancery"/>
              </a:rPr>
              <a:t>Veselé</a:t>
            </a:r>
            <a:r>
              <a:rPr lang="cs-CZ" sz="2400" dirty="0">
                <a:latin typeface="Apple Chancery"/>
                <a:cs typeface="Apple Chancery"/>
              </a:rPr>
              <a:t> </a:t>
            </a:r>
            <a:r>
              <a:rPr lang="cs-CZ" sz="2800" dirty="0">
                <a:solidFill>
                  <a:srgbClr val="FFFFFF"/>
                </a:solidFill>
                <a:latin typeface="Apple Chancery"/>
                <a:cs typeface="Apple Chancery"/>
              </a:rPr>
              <a:t>Vánoce</a:t>
            </a:r>
            <a:endParaRPr lang="pl-PL" sz="2800" dirty="0">
              <a:solidFill>
                <a:srgbClr val="FFFFFF"/>
              </a:solidFill>
              <a:latin typeface="Apple Chancery"/>
              <a:cs typeface="Apple Chancery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661673" y="853107"/>
            <a:ext cx="3280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FFFF"/>
                </a:solidFill>
                <a:latin typeface="Apple Chancery"/>
                <a:cs typeface="Apple Chancery"/>
              </a:rPr>
              <a:t>Frohe</a:t>
            </a:r>
            <a:r>
              <a:rPr lang="de-DE" sz="2400" dirty="0">
                <a:latin typeface="Apple Chancery"/>
                <a:cs typeface="Apple Chancery"/>
              </a:rPr>
              <a:t> </a:t>
            </a:r>
            <a:r>
              <a:rPr lang="de-DE" sz="2400" dirty="0">
                <a:solidFill>
                  <a:srgbClr val="FFFFFF"/>
                </a:solidFill>
                <a:latin typeface="Apple Chancery"/>
                <a:cs typeface="Apple Chancery"/>
              </a:rPr>
              <a:t>Weih</a:t>
            </a:r>
            <a:r>
              <a:rPr lang="de-DE" sz="2800" dirty="0">
                <a:solidFill>
                  <a:srgbClr val="FFFFFF"/>
                </a:solidFill>
                <a:latin typeface="Apple Chancery"/>
                <a:cs typeface="Apple Chancery"/>
              </a:rPr>
              <a:t>nac</a:t>
            </a:r>
            <a:r>
              <a:rPr lang="de-DE" sz="2400" dirty="0">
                <a:solidFill>
                  <a:srgbClr val="FFFFFF"/>
                </a:solidFill>
                <a:latin typeface="Apple Chancery"/>
                <a:cs typeface="Apple Chancery"/>
              </a:rPr>
              <a:t>hten</a:t>
            </a:r>
            <a:endParaRPr lang="pl-PL" sz="2400" dirty="0">
              <a:solidFill>
                <a:srgbClr val="FFFFFF"/>
              </a:solidFill>
              <a:latin typeface="Apple Chancery"/>
              <a:cs typeface="Apple Chancery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443108" y="3858143"/>
            <a:ext cx="1099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olidFill>
                  <a:schemeClr val="bg1"/>
                </a:solidFill>
                <a:latin typeface="Apple Chancery"/>
                <a:cs typeface="Apple Chancery"/>
              </a:rPr>
              <a:t>God jul</a:t>
            </a:r>
            <a:endParaRPr lang="pl-PL" sz="2400" dirty="0">
              <a:solidFill>
                <a:schemeClr val="bg1"/>
              </a:solidFill>
              <a:latin typeface="Apple Chancery"/>
              <a:cs typeface="Apple Chancery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970585" y="4319808"/>
            <a:ext cx="3041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Apple Chancery"/>
                <a:cs typeface="Apple Chancery"/>
              </a:rPr>
              <a:t>ハッピークリスマス</a:t>
            </a:r>
            <a:endParaRPr lang="pl-PL" sz="2800" dirty="0">
              <a:solidFill>
                <a:srgbClr val="FFFFFF"/>
              </a:solidFill>
              <a:latin typeface="Apple Chancery"/>
              <a:cs typeface="Apple Chancery"/>
            </a:endParaRPr>
          </a:p>
        </p:txBody>
      </p:sp>
      <p:sp>
        <p:nvSpPr>
          <p:cNvPr id="9" name="PoleTekstowe 8"/>
          <p:cNvSpPr txBox="1"/>
          <p:nvPr/>
        </p:nvSpPr>
        <p:spPr>
          <a:xfrm>
            <a:off x="4679851" y="6474891"/>
            <a:ext cx="4148572" cy="383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 smtClean="0">
                <a:solidFill>
                  <a:schemeClr val="bg1"/>
                </a:solidFill>
              </a:rPr>
              <a:t>Autor prezentacji: Nina </a:t>
            </a:r>
            <a:r>
              <a:rPr lang="pl-PL" dirty="0" err="1" smtClean="0">
                <a:solidFill>
                  <a:schemeClr val="bg1"/>
                </a:solidFill>
              </a:rPr>
              <a:t>Nishii</a:t>
            </a:r>
            <a:r>
              <a:rPr lang="pl-PL" dirty="0" smtClean="0">
                <a:solidFill>
                  <a:schemeClr val="bg1"/>
                </a:solidFill>
              </a:rPr>
              <a:t> 3B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4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5000">
        <p:circle/>
      </p:transition>
    </mc:Choice>
    <mc:Fallback>
      <p:transition xmlns:p14="http://schemas.microsoft.com/office/powerpoint/2010/main" spd="slow" advTm="5000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464</Words>
  <Application>Microsoft Macintosh PowerPoint</Application>
  <PresentationFormat>Pokaz na ekranie (4:3)</PresentationFormat>
  <Paragraphs>38</Paragraphs>
  <Slides>8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Tradycje  Świąt Bożego Narodzenia na świecie</vt:lpstr>
      <vt:lpstr>Polska</vt:lpstr>
      <vt:lpstr>Norwegia</vt:lpstr>
      <vt:lpstr>Japonia</vt:lpstr>
      <vt:lpstr>Niemcy</vt:lpstr>
      <vt:lpstr>Czechy</vt:lpstr>
      <vt:lpstr>Australia</vt:lpstr>
      <vt:lpstr>Wesołych Świąt!</vt:lpstr>
    </vt:vector>
  </TitlesOfParts>
  <Company>karorad@hotmail.com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Tradycje  Świąt Bożego Narodzenia na świecie</dc:title>
  <dc:creator>Karolina Radomska-Nishii</dc:creator>
  <cp:lastModifiedBy>Karolina Radomska-Nishii</cp:lastModifiedBy>
  <cp:revision>35</cp:revision>
  <dcterms:created xsi:type="dcterms:W3CDTF">2021-12-15T18:49:21Z</dcterms:created>
  <dcterms:modified xsi:type="dcterms:W3CDTF">2021-12-19T19:59:09Z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553397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